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10FDF07-7D49-4BCC-93E7-20C12FDFF5CF}">
  <a:tblStyle styleId="{810FDF07-7D49-4BCC-93E7-20C12FDFF5C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1cd2e0297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1cd2e029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mIKXhpJsTKvR3_5hZkkkYGcXpsa7ZFwbOfOMV3av9Xo/view" TargetMode="External"/><Relationship Id="rId10" Type="http://schemas.openxmlformats.org/officeDocument/2006/relationships/hyperlink" Target="https://docs.google.com/presentation/d/1vd90M8QcYE8de4CDI9JbfyrtgxeakJaRvBlHdBJehao/view" TargetMode="External"/><Relationship Id="rId13" Type="http://schemas.openxmlformats.org/officeDocument/2006/relationships/hyperlink" Target="https://docs.google.com/presentation/d/1Q5vUCDlsZbpf1jRwhutoIy3sb2yducO8EOGJD1BE8pM/view" TargetMode="External"/><Relationship Id="rId12" Type="http://schemas.openxmlformats.org/officeDocument/2006/relationships/hyperlink" Target="https://docs.google.com/presentation/d/1vn7PaCAlhmqNz_fDDenS_SlGKT2Wpp8JR6MZffyVWyc/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9" Type="http://schemas.openxmlformats.org/officeDocument/2006/relationships/hyperlink" Target="https://docs.google.com/presentation/d/1scsG53V0wNacpjS3qz9AnuhbKUgIX9kiZqiFpsUjw04/view" TargetMode="External"/><Relationship Id="rId14" Type="http://schemas.openxmlformats.org/officeDocument/2006/relationships/hyperlink" Target="https://docs.google.com/presentation/d/1qg0TGNYbF7rMV1_Pjjb92qwCXs2rihYVPgzrCviWno0/view" TargetMode="External"/><Relationship Id="rId5" Type="http://schemas.openxmlformats.org/officeDocument/2006/relationships/hyperlink" Target="https://docs.google.com/presentation/d/1Q5vUCDlsZbpf1jRwhutoIy3sb2yducO8EOGJD1BE8pM/view" TargetMode="External"/><Relationship Id="rId6" Type="http://schemas.openxmlformats.org/officeDocument/2006/relationships/hyperlink" Target="https://docs.google.com/presentation/d/1qg0TGNYbF7rMV1_Pjjb92qwCXs2rihYVPgzrCviWno0/view" TargetMode="External"/><Relationship Id="rId7" Type="http://schemas.openxmlformats.org/officeDocument/2006/relationships/hyperlink" Target="https://docs.google.com/presentation/d/1JmVSwOw0Oxz7uNojp3pQSGmGh3l5OZn1bLRi4vcSV0Y/view" TargetMode="External"/><Relationship Id="rId8" Type="http://schemas.openxmlformats.org/officeDocument/2006/relationships/hyperlink" Target="https://docs.google.com/presentation/d/1_5jNhpHlmiL7TdUOPe55mMt0Xh4AJOIrYomq0HrcxOw/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JmVSwOw0Oxz7uNojp3pQSGmGh3l5OZn1bLRi4vcSV0Y/view" TargetMode="External"/><Relationship Id="rId6" Type="http://schemas.openxmlformats.org/officeDocument/2006/relationships/hyperlink" Target="https://docs.google.com/presentation/d/1_5jNhpHlmiL7TdUOPe55mMt0Xh4AJOIrYomq0HrcxOw/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scsG53V0wNacpjS3qz9AnuhbKUgIX9kiZqiFpsUjw04/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{810FDF07-7D49-4BCC-93E7-20C12FDFF5CF}</a:tableStyleId>
              </a:tblPr>
              <a:tblGrid>
                <a:gridCol w="1633350"/>
                <a:gridCol w="4045800"/>
                <a:gridCol w="3669725"/>
              </a:tblGrid>
              <a:tr h="2687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 The Tokugawa Shogunate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0857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How did the Tokugawa Shogunate strengthen and maintain its control over Japan?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51610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Causation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116122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Unit 4 Inquiry Journal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The Tokugawa Shogunate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The Tokugawa Shogunate Station Sources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1"/>
                        </a:rPr>
                        <a:t>Blank Inquiry Journal</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2"/>
                        </a:rPr>
                        <a:t>Printed Student Handouts</a:t>
                      </a:r>
                      <a:endParaRPr sz="1200">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3870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Shogunate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77415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3"/>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047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1 Supporting questions within the </a:t>
                      </a:r>
                      <a:r>
                        <a:rPr lang="en" sz="1200" u="sng">
                          <a:solidFill>
                            <a:schemeClr val="hlink"/>
                          </a:solidFill>
                          <a:latin typeface="Inter"/>
                          <a:ea typeface="Inter"/>
                          <a:cs typeface="Inter"/>
                          <a:sym typeface="Inter"/>
                          <a:hlinkClick r:id="rId14"/>
                        </a:rPr>
                        <a:t>Unit 4 Inquiry Journal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7245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Guide students to page 1: Unit 4 - Topic 1 Supporting Questions </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Fill out the “K” and “W” for each of the supporting </a:t>
                      </a:r>
                      <a:r>
                        <a:rPr lang="en" sz="1200">
                          <a:latin typeface="Inter"/>
                          <a:ea typeface="Inter"/>
                          <a:cs typeface="Inter"/>
                          <a:sym typeface="Inter"/>
                        </a:rPr>
                        <a:t>questions</a:t>
                      </a:r>
                      <a:r>
                        <a:rPr lang="en" sz="1200">
                          <a:latin typeface="Inter"/>
                          <a:ea typeface="Inter"/>
                          <a:cs typeface="Inter"/>
                          <a:sym typeface="Inter"/>
                        </a:rPr>
                        <a:t> for Unit 4 - Topic 1</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Empire-Building in Afro-Eurasia</a:t>
            </a:r>
            <a:r>
              <a:rPr lang="en" sz="1800">
                <a:solidFill>
                  <a:schemeClr val="dk1"/>
                </a:solidFill>
                <a:latin typeface="Plus Jakarta Sans Medium"/>
                <a:ea typeface="Plus Jakarta Sans Medium"/>
                <a:cs typeface="Plus Jakarta Sans Medium"/>
                <a:sym typeface="Plus Jakarta Sans Medium"/>
              </a:rPr>
              <a:t>: Daily Lesson Plan</a:t>
            </a:r>
            <a:r>
              <a:rPr lang="en" sz="1800">
                <a:solidFill>
                  <a:schemeClr val="dk1"/>
                </a:solidFill>
                <a:latin typeface="Plus Jakarta Sans Medium"/>
                <a:ea typeface="Plus Jakarta Sans Medium"/>
                <a:cs typeface="Plus Jakarta Sans Medium"/>
                <a:sym typeface="Plus Jakarta Sans Medium"/>
              </a:rPr>
              <a:t> (60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658325"/>
          <a:ext cx="3000000" cy="3000000"/>
        </p:xfrm>
        <a:graphic>
          <a:graphicData uri="http://schemas.openxmlformats.org/drawingml/2006/table">
            <a:tbl>
              <a:tblPr>
                <a:noFill/>
                <a:tableStyleId>{810FDF07-7D49-4BCC-93E7-20C12FDFF5CF}</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 The Tokugawa Shogunate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gain historical and scholarly context for the study of the Tokugawa Shogunate with the “What is the Context? - Tokugawa Shogunate reading (pages 1-2 of </a:t>
                      </a:r>
                      <a:r>
                        <a:rPr lang="en" sz="1200" u="sng">
                          <a:solidFill>
                            <a:schemeClr val="hlink"/>
                          </a:solidFill>
                          <a:latin typeface="Inter"/>
                          <a:ea typeface="Inter"/>
                          <a:cs typeface="Inter"/>
                          <a:sym typeface="Inter"/>
                          <a:hlinkClick r:id="rId5"/>
                        </a:rPr>
                        <a:t>student worksheet</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Students will answer check for understanding questions as they read. This reading can be done as a class, individually, or in groups.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4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student worksheet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Conduct reading collectively in small groups, or individually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Read and answer the accompanying </a:t>
                      </a:r>
                      <a:r>
                        <a:rPr lang="en" sz="1200">
                          <a:latin typeface="Inter"/>
                          <a:ea typeface="Inter"/>
                          <a:cs typeface="Inter"/>
                          <a:sym typeface="Inter"/>
                        </a:rPr>
                        <a:t>questions</a:t>
                      </a:r>
                      <a:r>
                        <a:rPr lang="en" sz="1200">
                          <a:latin typeface="Inter"/>
                          <a:ea typeface="Inter"/>
                          <a:cs typeface="Inter"/>
                          <a:sym typeface="Inter"/>
                        </a:rPr>
                        <a:t> for the contextualization reading.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analyze </a:t>
                      </a:r>
                      <a:r>
                        <a:rPr lang="en" sz="1200" u="sng">
                          <a:solidFill>
                            <a:schemeClr val="hlink"/>
                          </a:solidFill>
                          <a:latin typeface="Inter"/>
                          <a:ea typeface="Inter"/>
                          <a:cs typeface="Inter"/>
                          <a:sym typeface="Inter"/>
                          <a:hlinkClick r:id="rId6"/>
                        </a:rPr>
                        <a:t>primary sources</a:t>
                      </a:r>
                      <a:r>
                        <a:rPr lang="en" sz="1200">
                          <a:solidFill>
                            <a:schemeClr val="dk1"/>
                          </a:solidFill>
                          <a:latin typeface="Inter"/>
                          <a:ea typeface="Inter"/>
                          <a:cs typeface="Inter"/>
                          <a:sym typeface="Inter"/>
                        </a:rPr>
                        <a:t> related to how the Tokugawa Shogunate </a:t>
                      </a:r>
                      <a:r>
                        <a:rPr lang="en" sz="1200">
                          <a:solidFill>
                            <a:schemeClr val="dk1"/>
                          </a:solidFill>
                          <a:latin typeface="Inter"/>
                          <a:ea typeface="Inter"/>
                          <a:cs typeface="Inter"/>
                          <a:sym typeface="Inter"/>
                        </a:rPr>
                        <a:t>consolidated</a:t>
                      </a:r>
                      <a:r>
                        <a:rPr lang="en" sz="1200">
                          <a:solidFill>
                            <a:schemeClr val="dk1"/>
                          </a:solidFill>
                          <a:latin typeface="Inter"/>
                          <a:ea typeface="Inter"/>
                          <a:cs typeface="Inter"/>
                          <a:sym typeface="Inter"/>
                        </a:rPr>
                        <a:t> power through stations. Students should be divided into 8 small groups and rotate to the four sources in the designated space in the classroom. The teacher should have multiple copies of each source at each station. Set up two versions of each station to accommodate the 8 groups. See below for grouping guidance: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Documents 1-4 on one side of the class → Groups 1-4 will rotate here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Documents 1-4 on another side of the class → Groups 5-8 will rotate here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Set up the 8 stations with the correct sources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2 of the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student grouping and prompt students to report to their assigned station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progress and provide academic support as students rotate around the room</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With a group, move to each station around the classroom</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Complete the row of the chart that corresponds to the document sets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Move to each station as teacher directs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Empire-Building in Afro-Eurasia :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{810FDF07-7D49-4BCC-93E7-20C12FDFF5CF}</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 The Tokugawa Shogunate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5"/>
                        </a:rPr>
                        <a:t>“Exit Ticket”</a:t>
                      </a:r>
                      <a:r>
                        <a:rPr lang="en" sz="1200">
                          <a:solidFill>
                            <a:schemeClr val="dk1"/>
                          </a:solidFill>
                          <a:latin typeface="Inter"/>
                          <a:ea typeface="Inter"/>
                          <a:cs typeface="Inter"/>
                          <a:sym typeface="Inter"/>
                        </a:rPr>
                        <a:t> in which they reflect on their learnings from the day using the The Triangle, Square, Circle approach. The questions will reinforce the supporting question, will demonstrate their understanding, and provide feedback about concepts that need review or further explanations.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28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Exit Ticket and explain what each shape means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Exit Ticket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92250">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2.24 Analyze primary sources to explain how Chinese and Japanese elites regarded Jesuit missionaries and the impact of Chinese and Japanese culture and politics on the reception of Christianity.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2.28 Analyze the factors that led to the expansion and consolidation of the Tokugawa Shogunate in Japan, and evaluate the role of social hierarchy, centralized bureaucracy and isolationism in centralizing and maintaining power.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Empire-Building in Afro-Eurasia</a:t>
            </a:r>
            <a:r>
              <a:rPr lang="en" sz="1800">
                <a:solidFill>
                  <a:schemeClr val="dk1"/>
                </a:solidFill>
                <a:latin typeface="Plus Jakarta Sans Medium"/>
                <a:ea typeface="Plus Jakarta Sans Medium"/>
                <a:cs typeface="Plus Jakarta Sans Medium"/>
                <a:sym typeface="Plus Jakarta Sans Medium"/>
              </a:rPr>
              <a:t>  : Daily Lesson Plan ( 60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